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90" r:id="rId17"/>
    <p:sldId id="273" r:id="rId18"/>
    <p:sldId id="274" r:id="rId19"/>
    <p:sldId id="275" r:id="rId20"/>
    <p:sldId id="276" r:id="rId21"/>
    <p:sldId id="296" r:id="rId22"/>
    <p:sldId id="297" r:id="rId23"/>
    <p:sldId id="298" r:id="rId24"/>
    <p:sldId id="280" r:id="rId25"/>
    <p:sldId id="281" r:id="rId26"/>
    <p:sldId id="283" r:id="rId27"/>
    <p:sldId id="284" r:id="rId28"/>
    <p:sldId id="285" r:id="rId29"/>
    <p:sldId id="287" r:id="rId30"/>
    <p:sldId id="288" r:id="rId31"/>
    <p:sldId id="291" r:id="rId32"/>
    <p:sldId id="292" r:id="rId33"/>
    <p:sldId id="293" r:id="rId34"/>
    <p:sldId id="294" r:id="rId35"/>
    <p:sldId id="295" r:id="rId36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" initials="СИС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94660"/>
  </p:normalViewPr>
  <p:slideViewPr>
    <p:cSldViewPr>
      <p:cViewPr>
        <p:scale>
          <a:sx n="80" d="100"/>
          <a:sy n="80" d="100"/>
        </p:scale>
        <p:origin x="-834" y="-58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DEC71-6D1B-48C5-AED5-5B2F7BE03E6B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AD040-52BC-49F3-89A2-AE587085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90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555" y="-81389"/>
            <a:ext cx="10063118" cy="69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82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9DF4-FD58-4273-8285-5B1368D5F212}" type="datetime1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 rot="16200000">
            <a:off x="877204" y="-778334"/>
            <a:ext cx="8229600" cy="92830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24871-13BE-4A70-9E0F-00270500186C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5FD5D-214F-4EAF-B9D8-9BB67DFFDF12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C486-5FFD-4B79-B842-1C510185FF86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96AF9-FBA6-46B7-9456-8CA158526887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/>
            </a:lvl1pPr>
          </a:lstStyle>
          <a:p>
            <a:fld id="{69C18430-5582-4ABE-A7BD-54250153E9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CD04-6334-4688-9F51-B21093DF244F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0334-2DDE-4FC7-843A-FFDF95C98CDE}" type="datetime1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F398-73EA-4984-B83F-56DFD7E01E7A}" type="datetime1">
              <a:rPr lang="ru-RU" smtClean="0"/>
              <a:t>06.03.2019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F5FF-B6D5-439B-8571-62028A0612E9}" type="datetime1">
              <a:rPr lang="ru-RU" smtClean="0"/>
              <a:t>06.03.2019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6D34-7C0C-4F59-B64B-7BE4C513F477}" type="datetime1">
              <a:rPr lang="ru-RU" smtClean="0"/>
              <a:t>06.03.2019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208584" y="332656"/>
            <a:ext cx="3259006" cy="193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1628801"/>
            <a:ext cx="5537729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628801"/>
            <a:ext cx="3259006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780E-E072-4B74-B4B5-2AACD9D2906E}" type="datetime1">
              <a:rPr lang="ru-RU" smtClean="0"/>
              <a:t>06.03.2019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06" y="130622"/>
            <a:ext cx="6953977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6EF43-DB99-47CF-850D-11A6CA9BF438}" type="datetime1">
              <a:rPr lang="ru-RU" smtClean="0"/>
              <a:t>06.03.2019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18430-5582-4ABE-A7BD-54250153E9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835706" y="3212977"/>
            <a:ext cx="67505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972"/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О ходе разработки и </a:t>
            </a:r>
            <a:r>
              <a:rPr lang="ru-RU" sz="2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внедрения</a:t>
            </a: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 ГИС ТЭК</a:t>
            </a:r>
            <a:endParaRPr lang="ru-RU" sz="2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5792" y="6021288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972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6 </a:t>
            </a:r>
            <a:r>
              <a:rPr lang="ru-RU" sz="16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марта</a:t>
            </a: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 2019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88461" y="3933057"/>
            <a:ext cx="6167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3972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Материалы к расширенному заседанию Комитета по энергетике  Государственной думы </a:t>
            </a:r>
          </a:p>
          <a:p>
            <a:pPr algn="ctr" defTabSz="913972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41601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0472" y="44624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Разработка и принятие федерального закона о ГИС ТЭК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2480" y="1225535"/>
            <a:ext cx="9290437" cy="4939769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85750" indent="-285750" algn="just" defTabSz="913972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сентября 2002 г. было принято Постановление Правительства № 663  «О формировании и использовании государственных информационных ресурсов топливно-энергетического комплекса Российской Федерации», в соответствии  с которым планировалось утвердить перечень форм, предоставляемых организациями ТЭК.  Однако в связи с принятием закона от 27 июля 2006 г. № 149-ФЗ «Об информации, информационных технологиях и защите информации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установления требования о предоставлении информации в обязательном порядке потребовалось принятие отдельного федерального закона</a:t>
            </a:r>
          </a:p>
          <a:p>
            <a:pPr marL="285750" indent="-285750" algn="just" defTabSz="913972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913972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Минэнерго от 4 сентября 2008 г. № 64 была утверждена </a:t>
            </a: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Концепция создания системы информационно-аналитического обеспечения деятельности Минэнерго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первоочередных мероприятий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ее реализации, а также создана рабочая группа по реализации Плана. В соответствии с Планом была предусмотрена в 2009 г.  разработка  проекта Федерального закона о ГИС ТЭК</a:t>
            </a:r>
          </a:p>
          <a:p>
            <a:pPr marL="285750" indent="-285750" algn="just" defTabSz="913972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913972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роект закона в 2009 г. был разработан, в 2010 г. прошел согласование с федеральными органами исполнительной власти, 1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июля 2010 г. и после доработки повторно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марта 2011 г.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 рассмотрен Правительством РФ</a:t>
            </a:r>
          </a:p>
          <a:p>
            <a:pPr marL="285750" indent="-285750" algn="just" defTabSz="913972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913972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декабря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ГИС ТЭК № 382-ФЗ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(далее </a:t>
            </a:r>
            <a:r>
              <a:rPr lang="mr-IN" sz="17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–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закон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№382-ФЗ)  был принят</a:t>
            </a: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0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6456" y="56818"/>
            <a:ext cx="83726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Нормативная правовая база ГИС ТЭК, сформированная в 2011-2013 гг. до начала разработки  ГИС ТЭК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2783" y="791839"/>
            <a:ext cx="9380737" cy="623756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defTabSz="913972" fontAlgn="auto">
              <a:spcBef>
                <a:spcPts val="0"/>
              </a:spcBef>
              <a:spcAft>
                <a:spcPts val="0"/>
              </a:spcAft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исполнение закона 382-ФЗ  в 2011-2013 гг. были разработаны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приняты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 Российской Федерации </a:t>
            </a: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18.04.2013 №354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создании, об эксплуатации и совершенствовании государственной информационной системы топливно-энергетического комплекса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 Российской Федерации от 20.03.2013 №247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взаимодействия государственной информационной системы топливно-энергетического комплекса и иных государственных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систем»</a:t>
            </a: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 Российской Федерации от 4.02.2013 №80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порядке доступа к информации, содержащейся в государственной информационной системе топливно-энергетического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комплекса»</a:t>
            </a: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 Российской Федерации от 22.12.2012 №1384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«Об утверждении Правил предоставления в обязательном порядке субъектами государственной информационной системы топливно-энергетического комплекса информации для включения в эту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систему»</a:t>
            </a: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 Российской Федерации от 15.08.2012 №834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«Об утверждении требований к техническим, программным и лингвистическим средствам обеспечения эксплуатации государственной информационной системы топливно-энергетического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комплекса»</a:t>
            </a:r>
          </a:p>
          <a:p>
            <a:pPr marL="342900" indent="-342900" defTabSz="913972" fontAlgn="auto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 Российской Федерации от 26.12.2013 №2556-р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перечня форм предоставления субъектами государственной информационной системы топливно-энергетического комплекса информации для включения в государственную информационную систему топливно-энергетического комплекса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05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15552" y="44624"/>
            <a:ext cx="75728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Ключевые требования из нормативной правовой базы ГИС ТЭК, сформированной в 2011-2013 гг.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6463" y="1340768"/>
            <a:ext cx="9458746" cy="4539660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algn="just" defTabSz="913972" fontAlgn="auto">
              <a:spcBef>
                <a:spcPts val="0"/>
              </a:spcBef>
              <a:spcAft>
                <a:spcPts val="0"/>
              </a:spcAft>
            </a:pPr>
            <a:r>
              <a:rPr lang="ru-RU" sz="17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№382-ФЗ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 defTabSz="913972" fontAlgn="auto">
              <a:spcBef>
                <a:spcPts val="0"/>
              </a:spcBef>
              <a:spcAft>
                <a:spcPts val="0"/>
              </a:spcAft>
            </a:pP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913972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субъектами ГИС ТЭК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являются как юридические лица, ведущие деятельность в сфере ТЭК, так и федеральные и региональные органы исполнительной власти, выполняющие те или иные функции в сфере ТЭК (потребители энергоресурсов не были включены в состав субъектов ГИС ТЭК!)</a:t>
            </a:r>
          </a:p>
          <a:p>
            <a:pPr marL="285750" indent="-285750" algn="just" defTabSz="913972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информации субъектами ГИС ТЭК должно осуществляться в обязательном порядке по </a:t>
            </a:r>
            <a:r>
              <a:rPr lang="ru-RU" sz="17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формам, утверждаемым приказами Минэнерго России на основании перечня форм, утверждаемого Правительством РФ</a:t>
            </a: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spcBef>
                <a:spcPts val="0"/>
              </a:spcBef>
              <a:spcAft>
                <a:spcPts val="0"/>
              </a:spcAft>
            </a:pP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spcBef>
                <a:spcPts val="0"/>
              </a:spcBef>
              <a:spcAft>
                <a:spcPts val="0"/>
              </a:spcAft>
            </a:pPr>
            <a:r>
              <a:rPr lang="ru-RU" sz="17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</a:t>
            </a:r>
            <a:r>
              <a:rPr lang="ru-RU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17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7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26.12.2013 №2556-р (далее - РП2556</a:t>
            </a:r>
            <a:r>
              <a:rPr lang="ru-RU" sz="1700" b="1" u="sng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algn="just" defTabSz="913972" fontAlgn="auto">
              <a:spcBef>
                <a:spcPts val="0"/>
              </a:spcBef>
              <a:spcAft>
                <a:spcPts val="0"/>
              </a:spcAft>
            </a:pPr>
            <a:endParaRPr lang="ru-RU" sz="17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913972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 перечень из </a:t>
            </a:r>
            <a:r>
              <a:rPr lang="ru-RU" sz="1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6-ти сегментам (сегменты электроэнергетики и ВИЭ объединены в один раздел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Проект перечня  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формировался Минэнерго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в 2013 г. исходя </a:t>
            </a:r>
            <a:r>
              <a:rPr lang="ru-RU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необходимости сохранить информационные потоки, собираемые действующими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информационными системами организаций</a:t>
            </a:r>
            <a:r>
              <a:rPr lang="en-US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обеспечивающих информационно-аналитическое обеспечение деятельности Минэнерго России</a:t>
            </a:r>
            <a:endParaRPr lang="ru-RU" sz="1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24" y="1484784"/>
            <a:ext cx="8193249" cy="462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0472" y="46366"/>
            <a:ext cx="71750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Структура ГИС ТЭК в соответствии с законом №382-ФЗ</a:t>
            </a:r>
          </a:p>
        </p:txBody>
      </p:sp>
    </p:spTree>
    <p:extLst>
      <p:ext uri="{BB962C8B-B14F-4D97-AF65-F5344CB8AC3E}">
        <p14:creationId xmlns:p14="http://schemas.microsoft.com/office/powerpoint/2010/main" val="15997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8465" y="44625"/>
            <a:ext cx="71647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Организационные решения по проекту разработки ГИС ТЭК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454" y="1546841"/>
            <a:ext cx="9673075" cy="469047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 приняло решение   (протокол от 18 июля 2013 г. №АН-284пр) о создании на базе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«Российское энергетическое агентство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(далее – ФГБУ «РЭА»)  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единого центра информации, аналитики и прогнозирования в сфере ТЭК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объединения разрозненных ведомственных информационных систем</a:t>
            </a: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 приказ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от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июня 2014 г.  №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395  о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создании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Комиссии по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созданию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вводу в эксплуатацию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ТЭК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участием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 заинтересованных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ФОИВ и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энергокомпаний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913972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ноября 2014 г.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ринят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Минэнерго России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№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856 «Об организации в Минэнерго России работы по созданию и вводу в эксплуатацию  ГИС ТЭК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Работа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разработке ГИС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возложена на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</a:t>
            </a: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РЭА»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defTabSz="913972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 подписало соглашение с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«РЭА» 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сентября 2014 г.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ГИС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(968, 050 млн. руб.) 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«РЭА»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заключило договор с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ЗАО «ЛАНИТ»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30 октября  2014 г. на НИОКР на создание Программного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ГИС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в рамках действующих НПА, указанных на слайде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(сумма договора  - 607 млн. руб.) 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1" indent="345911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6496" y="188639"/>
            <a:ext cx="67027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Результаты разработки ГИС </a:t>
            </a:r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ТЭК  </a:t>
            </a:r>
            <a:r>
              <a:rPr lang="ru-RU" sz="22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- 1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471" y="1214249"/>
            <a:ext cx="9458746" cy="488283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9521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рамках исполнения Соглашения с Минэнерго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</a:t>
            </a:r>
            <a:r>
              <a:rPr lang="ru-RU" sz="1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«РЭА»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привлечением подрядчиков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2014-2018 гг.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сделано следующее: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5" indent="-3175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реализованы в программных кодах 622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предоставления информации в ГИС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</a:t>
            </a:r>
          </a:p>
          <a:p>
            <a:pPr marL="12695" indent="-3175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закона №382-ФЗ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актуализированный перечень форм предоставления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</a:p>
          <a:p>
            <a:pPr marL="12695" indent="-3175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совместного долгосрочного плана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статистической  отчетности  и отраслевой отчетности в энергетике на основе создания ГИС ТЭК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направлен в Росстат  (письмо А.Л. </a:t>
            </a:r>
            <a:r>
              <a:rPr lang="ru-RU" sz="17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Текслера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2 февраля 2015 г. № АТ-1023/02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5" indent="-3175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реализованы в программных кодах  выходные информационно-аналитические отчеты, формируемые ГИС ТЭК. </a:t>
            </a: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695" indent="-3175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Создано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программное обеспечение ГИС ТЭК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обработки данных, обеспечена готовность к вводу ГИС ТЭК в эксплуатацию. Комиссией по созданию и вводу в эксплуатацию ГИС ТЭК было отмечено (протокол от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02.02.2018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№6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что разработанное программное обеспечение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ТЭК соответствует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техническому заданию 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действовавшим НПА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8" indent="-1588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tabLst>
                <a:tab pos="628650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 проект организационной структуры, обеспечивающей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ГИС ТЭК</a:t>
            </a:r>
          </a:p>
          <a:p>
            <a:pPr marL="14288" indent="-1588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tabLst>
                <a:tab pos="628650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Разработаны  предложения по  внесению изменений в закон №382-ФЗ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ГИС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ТЭК.                     5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июля 2018 г.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194 «О внесении изменений в Федеральный закон «О государственной информационной системе топливно-энергетического комплекса» был принят (далее  - закон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№194-ФЗ) 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9"/>
          <a:stretch/>
        </p:blipFill>
        <p:spPr bwMode="auto">
          <a:xfrm>
            <a:off x="0" y="1222816"/>
            <a:ext cx="9906000" cy="50144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64568" y="190650"/>
            <a:ext cx="48031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Схема архитектуры ГИС ТЭК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9345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92560" y="188640"/>
            <a:ext cx="60195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Результаты разработки ГИС ТЭК  - 2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6766" y="1059278"/>
            <a:ext cx="9614763" cy="481358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«ЛАНИТ»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передал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ФГБУ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«РЭА» исходные </a:t>
            </a: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коды программного обеспечения ГИС ТЭК </a:t>
            </a: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эксплуатационную документацию. Программное обеспечение ГИС ТЭК развернуто  на аппаратных средствах ЦОД  ФГБУ «РЭА»</a:t>
            </a: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endParaRPr lang="ru-RU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для ЭВМ  «Государственная информационная система топливно-энергетического комплекса» зарегистрирована в Федеральной службе по интеллектуальной собственности (РОСПАТЕНТ),  Свидетельство о государственной регистрации программы для ЭВМ от 25.12.2018 г. № 2018666935</a:t>
            </a: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НИОКР и программное обеспечение ГИС ТЭК поставлены на баланс ФГБУ «РЭА» Минэнерго России</a:t>
            </a:r>
          </a:p>
          <a:p>
            <a:pPr marL="9521" indent="345911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1" indent="345911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1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6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Далее, для краткости, систему, созданную в соответствии с требованиями закона №382-ФЗ, будем называть ГИС ТЭК 1.0, а доработанную </a:t>
            </a:r>
            <a:r>
              <a:rPr lang="ru-RU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систему в соответствии с  требованиями   закона №</a:t>
            </a:r>
            <a:r>
              <a:rPr lang="ru-RU" sz="16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194-ФЗ - ГИС ТЭК 2.0 </a:t>
            </a:r>
          </a:p>
        </p:txBody>
      </p:sp>
    </p:spTree>
    <p:extLst>
      <p:ext uri="{BB962C8B-B14F-4D97-AF65-F5344CB8AC3E}">
        <p14:creationId xmlns:p14="http://schemas.microsoft.com/office/powerpoint/2010/main" val="32533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454" y="2492896"/>
            <a:ext cx="9751083" cy="2305202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342736" indent="-342736" algn="just" defTabSz="694997" eaLnBrk="0" hangingPunct="0">
              <a:spcBef>
                <a:spcPct val="20000"/>
              </a:spcBef>
              <a:spcAft>
                <a:spcPts val="600"/>
              </a:spcAft>
              <a:buAutoNum type="arabicPeriod"/>
            </a:pPr>
            <a:endParaRPr lang="ru-RU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514350" indent="-514350" algn="ctr" defTabSz="694997" eaLnBrk="0" hangingPunct="0">
              <a:spcBef>
                <a:spcPct val="200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ru-RU" sz="2800" b="1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itchFamily="18" charset="0"/>
              </a:rPr>
              <a:t> Доработка ГИС ТЭК</a:t>
            </a:r>
          </a:p>
          <a:p>
            <a:pPr marL="514350" indent="-514350" algn="ctr" defTabSz="694997" eaLnBrk="0" hangingPunct="0">
              <a:spcBef>
                <a:spcPct val="20000"/>
              </a:spcBef>
              <a:spcAft>
                <a:spcPts val="600"/>
              </a:spcAft>
              <a:buFont typeface="+mj-lt"/>
              <a:buAutoNum type="arabicPeriod" startAt="3"/>
            </a:pPr>
            <a:endParaRPr lang="ru-RU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algn="just" defTabSz="694997" eaLnBrk="0" hangingPunct="0">
              <a:spcBef>
                <a:spcPct val="20000"/>
              </a:spcBef>
              <a:spcAft>
                <a:spcPts val="600"/>
              </a:spcAft>
            </a:pPr>
            <a:endParaRPr lang="ru-RU" sz="2800" b="1" dirty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7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8504" y="188640"/>
            <a:ext cx="63995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Переход от ГИС ТЭК 1.0 к ГИС ТЭК 2.0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6463" y="1052737"/>
            <a:ext cx="9595066" cy="4411420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95271" indent="-285750" algn="just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0674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Программное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1.0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соответствующее техническому заданию и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действовавшим 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НПА,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создано,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развернуто на технических средствах ФГБУ «РЭА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и технически готово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вводу в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эксплуатацию</a:t>
            </a:r>
          </a:p>
          <a:p>
            <a:pPr marL="295271" indent="-285750" algn="just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0674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Вместе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тем, из-за недостатков действующих НПА в сфере ГИС ТЭК  Комиссия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Минэнерго России воздержалась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немедленного ввода  ГИС ТЭК в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эксплуатацию непосредственно 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завершения приемки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системы и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приняла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решение (протокол от 2 февраля 2018 г. № АН-40пр)  о том, что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 в эксплуатацию  будет осуществлен после принятия   изменений в ФЗ о ГИС ТЭК, принятия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подзаконных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связанной с этим доработки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программного обеспечения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системы.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0674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июля 2018 г. был принят закон №194-ФЗ о внесении изменений в федеральный закон о ГИС ТЭК.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закон исправил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недостатки закона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№382-ФЗ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выявленные при разработке ГИС ТЭК 1.0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препятствовавшие 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созданию полноценного функционала ГИС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(см. следующий слайд). В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законе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№194-ФЗ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 срок ввода ГИС ТЭК  в эксплуатацию  - не позднее 1 января 2020 г. </a:t>
            </a:r>
            <a:endParaRPr lang="ru-RU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0674" algn="l"/>
              </a:tabLs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государственную программу «Энергоэффективность и развитие энергетики», предусматривающие бюджетное финансирование  доработки системы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ввод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эксплуатацию и начало эксплуатации ГИС ТЭК 2.0.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сентября 2018 г. заключено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новое соглашение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Минэнерго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и ФГБУ «РЭА»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предоставлении  субсидии на доработку ГИС ТЭК и ввод  в эксплуатацию в соответствии с Планом, утвержденным 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Министром</a:t>
            </a:r>
          </a:p>
          <a:p>
            <a:pPr marL="295271" indent="-285750" algn="just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0674" algn="l"/>
              </a:tabLst>
            </a:pPr>
            <a:endParaRPr lang="ru-RU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0227" algn="ctr" defTabSz="694997" eaLnBrk="0" hangingPunct="0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tabLst>
                <a:tab pos="630260" algn="l"/>
              </a:tabLs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образом, работа по созданию ГИС ТЭК </a:t>
            </a: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  позволила 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 программно-техническую и нормативно-правовую базу для  доработки </a:t>
            </a: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системы  и ее  </a:t>
            </a: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ввода в эксплуатацию </a:t>
            </a:r>
            <a:r>
              <a:rPr lang="ru-RU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87560" y="214752"/>
            <a:ext cx="783332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Этапы реализации проекта создания ГИС ТЭК</a:t>
            </a:r>
            <a:endParaRPr lang="ru-RU" sz="22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197401"/>
              </p:ext>
            </p:extLst>
          </p:nvPr>
        </p:nvGraphicFramePr>
        <p:xfrm>
          <a:off x="272480" y="1340768"/>
          <a:ext cx="9361040" cy="4548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7488832"/>
              </a:tblGrid>
              <a:tr h="353616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1991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99060" marR="9906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Формирование предпосылок создания ГИС ТЭК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>
                    <a:solidFill>
                      <a:srgbClr val="E9EDF4"/>
                    </a:solidFill>
                  </a:tcPr>
                </a:tc>
              </a:tr>
              <a:tr h="356984">
                <a:tc>
                  <a:txBody>
                    <a:bodyPr/>
                    <a:lstStyle/>
                    <a:p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Разработка ГИС ТЭК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</a:tr>
              <a:tr h="57710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 2011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 2014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2.1.Принятие Федерального закона о ГИС ТЭК от 3.12.2011 №382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и создание нормативно-правовых условий для разработки ГИС ТЭК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</a:tr>
              <a:tr h="577108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сентябрь 2014 – июнь 2018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2.2.Разработка ГИС ТЭК в соответствии с требованиями закона №382-ФЗ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</a:tr>
              <a:tr h="363408">
                <a:tc>
                  <a:txBody>
                    <a:bodyPr/>
                    <a:lstStyle/>
                    <a:p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Доработка ГИС ТЭК и ввод в эксплуатацию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</a:tr>
              <a:tr h="577108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июль–декабрь  2018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3.1. Принятие Федерального закона от 5.07.2018 №194-ФЗ о внесении изменений в Федеральный закон о ГИС ТЭК и создание нормативно-правовых  и организационных условий для доработки ГИС ТЭК</a:t>
                      </a:r>
                    </a:p>
                  </a:txBody>
                  <a:tcPr marL="99060" marR="99060"/>
                </a:tc>
              </a:tr>
              <a:tr h="577108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январь–июль 2019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3.2.Доработка ГИС ТЭК в соответствии с  требованиями закона № 194-ФЗ 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</a:tr>
              <a:tr h="577108">
                <a:tc>
                  <a:txBody>
                    <a:bodyPr/>
                    <a:lstStyle/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июль 2019 –2020</a:t>
                      </a:r>
                      <a:endParaRPr lang="ru-RU" sz="1600" b="0" i="1" kern="1200" baseline="300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sz="1600" b="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3.3. Ввод ГИС ТЭК в  эксплуатацию и начало полномасштабной эксплуатации  ГИС ТЭК  </a:t>
                      </a:r>
                      <a:endParaRPr lang="ru-RU" sz="1600" b="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</a:tr>
              <a:tr h="329776">
                <a:tc>
                  <a:txBody>
                    <a:bodyPr/>
                    <a:lstStyle/>
                    <a:p>
                      <a:pPr marL="0" marR="0" indent="0" algn="l" defTabSz="1038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начиная с 2021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10389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Развитие ГИС ТЭК</a:t>
                      </a:r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z="1400" b="1" smtClean="0"/>
              <a:t>2</a:t>
            </a:fld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37007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0472" y="44625"/>
            <a:ext cx="6942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Недостатки закона 382-ФЗ, не позволившие реализовать потенциал создания ГИС ТЭК 1.0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545" y="980728"/>
            <a:ext cx="9458746" cy="586421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95271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Федеральном законе от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декабря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 г. № 382-ФЗ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1" indent="-34290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состав субъектов ГИС ТЭК, предоставляющих в обязательном порядке информацию, не были включены: производители продуктов переработки энергетических ресурсов; геологоразведочные организации;  инвесторы, концессионеры и частные партнеры строящихся объектов ТЭК; биржи, на которых торгуются энергетические ресурсы; потребители энергетических ресурсов и продуктов их переработки</a:t>
            </a:r>
          </a:p>
          <a:p>
            <a:pPr marL="352421" indent="-34290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обязанности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 ГИС ТЭК не распространялись на предоставление следующих видов информации: информации о продуктах переработки энергетических ресурсов; информации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строительстве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 ТЭК; информации о международном энергетическом сотрудничестве; информации о сооружениях, которыми владеют компании ТЭК</a:t>
            </a:r>
          </a:p>
          <a:p>
            <a:pPr marL="352421" indent="-34290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было предусмотрено формирование выходной аналитической информации – в рамках ГИС ТЭК 1.0 выходные информационно-аналитические отчеты были разработаны без нормативно-правовой основы</a:t>
            </a:r>
          </a:p>
          <a:p>
            <a:pPr marL="352421" indent="-34290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отсутствовали переходные положения, учитывающие сроки, необходимые для приведения ГИС ТЭК в соответствие с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требованиями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обработке сведений, составляющих государственную тайну</a:t>
            </a:r>
          </a:p>
          <a:p>
            <a:pPr marL="352421" indent="-342900" algn="just" defTabSz="694997" eaLnBrk="0" hangingPunct="0">
              <a:lnSpc>
                <a:spcPts val="1500"/>
              </a:lnSpc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отсутствовали положения, предусматривающие состав информации, доступ к которой не может быть ограничен, а также обеспечивающих ограничение доступа к иной информации, содержащейся в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системе</a:t>
            </a:r>
          </a:p>
          <a:p>
            <a:pPr marL="295271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утверждения перечня форм предоставления информации в ГИС ТЭК юридическими лицами- субъектами ГИС ТЭК на уровне Правительства РФ была чрезмерно трудоемкой и переусложненной</a:t>
            </a:r>
          </a:p>
          <a:p>
            <a:pPr marL="295271" indent="-285750" algn="just" defTabSz="694997" eaLnBrk="0" hangingPunct="0">
              <a:lnSpc>
                <a:spcPts val="8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1" algn="ctr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Разработанные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принятые изменения в Федеральный закон № 382-ФЗ о ГИС ТЭК (закон о 5 июля 2018 г. № 194-ФЗ)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исправляют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недостатки</a:t>
            </a:r>
            <a:endParaRPr lang="ru-RU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7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15552" y="87402"/>
            <a:ext cx="804934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Сопоставление ГИС ТЭК с другими государственными информационными системами - 1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06759"/>
              </p:ext>
            </p:extLst>
          </p:nvPr>
        </p:nvGraphicFramePr>
        <p:xfrm>
          <a:off x="128464" y="1235928"/>
          <a:ext cx="9649072" cy="46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605"/>
                <a:gridCol w="2167218"/>
                <a:gridCol w="1989825"/>
                <a:gridCol w="1950217"/>
                <a:gridCol w="1860207"/>
              </a:tblGrid>
              <a:tr h="704028">
                <a:tc>
                  <a:txBody>
                    <a:bodyPr/>
                    <a:lstStyle/>
                    <a:p>
                      <a:endParaRPr lang="ru-RU" sz="1500" dirty="0">
                        <a:latin typeface="+mn-lt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 ТЭК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tabLst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(Минэнерго)</a:t>
                      </a:r>
                      <a:endParaRPr lang="ru-RU" sz="15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Промышленность (Минпромторг)</a:t>
                      </a:r>
                      <a:endParaRPr lang="ru-RU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 ЖКХ  (Минстрой, Минкомсвязь)</a:t>
                      </a:r>
                      <a:endParaRPr lang="ru-RU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ЕИАС 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(ФСТ-ФАС России)</a:t>
                      </a:r>
                    </a:p>
                  </a:txBody>
                  <a:tcPr marL="99060" marR="99060" anchor="ctr"/>
                </a:tc>
              </a:tr>
              <a:tr h="104914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Наличие федерального закона, регулирующего ГИС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№382 – ФЗ, №194 – ФЗ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r>
                        <a:rPr lang="en-GB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488-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ФЗ «О промышленной политики в РФ» (ст.14)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№209</a:t>
                      </a:r>
                      <a:r>
                        <a:rPr lang="en-GB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ФЗ «О государственной информационной системе жилищно-коммунального хозяйства» 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200" b="0" dirty="0" smtClean="0">
                          <a:latin typeface="+mn-lt"/>
                        </a:rPr>
                        <a:t>Законодательная</a:t>
                      </a:r>
                      <a:r>
                        <a:rPr lang="ru-RU" sz="1200" b="0" baseline="0" dirty="0" smtClean="0">
                          <a:latin typeface="+mn-lt"/>
                        </a:rPr>
                        <a:t> основа отсутствует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99060" marR="99060" anchor="ctr"/>
                </a:tc>
              </a:tr>
              <a:tr h="334039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Объем финансирования 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млрд. руб.</a:t>
                      </a:r>
                      <a:endParaRPr lang="ru-RU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1038913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млрд. руб.</a:t>
                      </a:r>
                      <a:endParaRPr lang="ru-RU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ctr" defTabSz="1038913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н.д.</a:t>
                      </a:r>
                    </a:p>
                  </a:txBody>
                  <a:tcPr marL="99060" marR="99060"/>
                </a:tc>
              </a:tr>
              <a:tr h="185440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300" dirty="0" smtClean="0">
                          <a:latin typeface="+mn-lt"/>
                        </a:rPr>
                        <a:t>Основное</a:t>
                      </a:r>
                      <a:r>
                        <a:rPr lang="ru-RU" sz="1300" baseline="0" dirty="0" smtClean="0">
                          <a:latin typeface="+mn-lt"/>
                        </a:rPr>
                        <a:t> предназначение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автоматизации процессов сбора, обработки информации в целях включения в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ГИС ТЭК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хранения такой информации, обеспечения доступа к ней, ее предоставления и распространения, повышения эффективности обмена информацией о состоянии и прогнозе развития топливно-энергетического комплекса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эффективного информационного взаимодействия субъектов деятельности в сфере промышленности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1038913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взаимодействия получателей услуг ЖКХ (ф.л., ю.л.) с управляющими компаниями, ресурсоснаб-жающими организациями, федеральными,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муници-пальными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региональными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органами власти 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взаимодействия органов тарифного регулирования и субъектов регулирования</a:t>
                      </a:r>
                      <a:endParaRPr lang="ru-RU" sz="1100" dirty="0">
                        <a:latin typeface="+mn-lt"/>
                      </a:endParaRPr>
                    </a:p>
                  </a:txBody>
                  <a:tcPr marL="99060" marR="990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0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16632"/>
            <a:ext cx="7905328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Сопоставление ГИС ТЭК с другими государственными информационными системами - 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616933"/>
              </p:ext>
            </p:extLst>
          </p:nvPr>
        </p:nvGraphicFramePr>
        <p:xfrm>
          <a:off x="128464" y="1052736"/>
          <a:ext cx="9561512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44688"/>
                <a:gridCol w="2088232"/>
                <a:gridCol w="1815752"/>
                <a:gridCol w="1784648"/>
              </a:tblGrid>
              <a:tr h="777240">
                <a:tc>
                  <a:txBody>
                    <a:bodyPr/>
                    <a:lstStyle/>
                    <a:p>
                      <a:endParaRPr lang="ru-RU" sz="1500" dirty="0">
                        <a:latin typeface="+mn-lt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 ТЭК</a:t>
                      </a:r>
                      <a:r>
                        <a:rPr lang="ru-RU" sz="1500" b="1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tabLst/>
                      </a:pP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(Минэнерго)</a:t>
                      </a:r>
                      <a:endParaRPr lang="ru-RU" sz="15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</a:t>
                      </a:r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n-US" sz="15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Промышленность (Минпромторг)</a:t>
                      </a:r>
                      <a:endParaRPr lang="ru-RU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ГИС ЖКХ  (Минстрой, Минкомсвязь)</a:t>
                      </a:r>
                      <a:endParaRPr lang="ru-RU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ЕИАС 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chemeClr val="bg1"/>
                          </a:solidFill>
                          <a:latin typeface="+mn-lt"/>
                        </a:rPr>
                        <a:t>(ФСТ-ФАС России)</a:t>
                      </a:r>
                    </a:p>
                  </a:txBody>
                  <a:tcPr marL="99060" marR="99060" anchor="ctr"/>
                </a:tc>
              </a:tr>
              <a:tr h="40123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Ключевые возможности</a:t>
                      </a:r>
                      <a:endParaRPr lang="ru-RU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Автоматизация проектирования ФПИ, сбора и обработки информации о состоянии и прогнозе развития отраслей ТЭК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Формирование большого перечня регламентных инф.-справочных и инф.-аналитических материалов по отдельным отраслевым сегментам и ТЭК в целом (вкл. частные  продуктовые  и сводный ТЭБ) </a:t>
                      </a:r>
                      <a:endParaRPr lang="en-US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Гибкая форма визуализации выходной информации (витрины данных, портал и др.) и гибкое управление доступом к информации</a:t>
                      </a: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Мониторинг: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-финансово-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экон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состояния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предприятий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-реализации подготовки и проектов импортозамещения</a:t>
                      </a:r>
                    </a:p>
                    <a:p>
                      <a:pPr marL="0" marR="0" indent="0" algn="l" defTabSz="1038913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Информационные услуги: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-меры господдержки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-инф.о субъектах пром.деят-ти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-каталог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пром.продукции</a:t>
                      </a:r>
                      <a:endParaRPr lang="en-US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Сервисы: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FontTx/>
                        <a:buNone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B2B (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фин.услуги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трансфер технологий)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FontTx/>
                        <a:buNone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-сервисы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пром.кооперации</a:t>
                      </a:r>
                      <a:endParaRPr lang="ru-RU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ts val="1400"/>
                        </a:lnSpc>
                        <a:buFontTx/>
                        <a:buNone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B2G: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(мониторинг и анализ)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FontTx/>
                        <a:buNone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-сервисы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закупоч.процедур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проектного финансирования 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endParaRPr lang="ru-RU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Услуги в сфере ЖКХ: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-оплата счетов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-показания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счетчиков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-контроль, жалобы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-электронные голосования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-договоры в электронном виде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Информационные услуги: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-нормативно-правовые акты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-новости и события в ЖКХ</a:t>
                      </a:r>
                      <a:endParaRPr lang="en-US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-информационные </a:t>
                      </a:r>
                      <a:r>
                        <a:rPr lang="en-US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правки</a:t>
                      </a:r>
                    </a:p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-тарифы, льготы, субсидии</a:t>
                      </a: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400"/>
                        </a:lnSpc>
                        <a:buAutoNum type="arabicParenR"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Документооборот в сфере гос. регулирования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None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Отчетность и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обосновыв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материалы рег.организаций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None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3)Расчет тарифов, статистика, прогнозы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None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4)Анализ регионального баланса ЭЭ и ЭМ в ЕЭС России</a:t>
                      </a:r>
                    </a:p>
                    <a:p>
                      <a:pPr marL="0" indent="0">
                        <a:lnSpc>
                          <a:spcPts val="1400"/>
                        </a:lnSpc>
                        <a:buNone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5)Мониторинг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инвест. проектов, финансируемых из тарифов </a:t>
                      </a:r>
                      <a:endParaRPr lang="en-US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Ведение реестра </a:t>
                      </a:r>
                      <a:r>
                        <a:rPr lang="ru-RU" sz="1100" b="0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естест.монополий</a:t>
                      </a:r>
                      <a:endParaRPr lang="ru-RU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ts val="1400"/>
                        </a:lnSpc>
                        <a:buNone/>
                      </a:pPr>
                      <a:endParaRPr lang="ru-RU" sz="11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34319"/>
              </p:ext>
            </p:extLst>
          </p:nvPr>
        </p:nvGraphicFramePr>
        <p:xfrm>
          <a:off x="128464" y="5085184"/>
          <a:ext cx="9561512" cy="133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44688"/>
                <a:gridCol w="2088232"/>
                <a:gridCol w="1815752"/>
                <a:gridCol w="1784648"/>
              </a:tblGrid>
              <a:tr h="77724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Использование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развитой российской промышленной </a:t>
                      </a:r>
                      <a:r>
                        <a:rPr lang="en-US" sz="13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BI-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платформы для формирования аналитических материалов</a:t>
                      </a:r>
                      <a:endParaRPr lang="ru-RU" sz="13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9060" marR="9906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+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9060" marR="9906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9060" marR="9906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9060" marR="9906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9060" marR="9906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2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8464" y="87402"/>
            <a:ext cx="7905328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Сопоставление ГИС ТЭК с другими государственными информационными системами - 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464" y="1340768"/>
            <a:ext cx="9572137" cy="4077995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9521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ГИСП и ГИС ЖКХ являются специализированными системами, значительная часть функционала которых ориентирована на предоставление разнообразных сервисов для промышленности и пользователей услуг ЖКХ</a:t>
            </a:r>
            <a:endParaRPr lang="ru-RU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ЕИАС обеспечивает информационную поддержку процесса государственного регулирования тарифов естественных монополий и не имеет законодательной основы</a:t>
            </a:r>
          </a:p>
          <a:p>
            <a:pPr marL="29527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29942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ТЭК: </a:t>
            </a:r>
          </a:p>
          <a:p>
            <a:pPr marL="633413" lvl="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вляется масштабной по планируемым объемам сбора данных и составу аналитики </a:t>
            </a:r>
            <a:r>
              <a:rPr lang="ru-RU" sz="1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информационно-аналитической системой </a:t>
            </a:r>
          </a:p>
          <a:p>
            <a:pPr marL="633413" lvl="1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29942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охватывает различные отраслевые сегменты (нефть, газ, уголь, электроэнергетика, ВИЭ, энергоэффективность) и интеграционный (ТЭК в целом) сегмент, в рамках которых собираются и анализируются данные по различным тематикам (производство, инвестиции, экономика и тарифы, экология, труд, чрезвычайные ситуации и др.)  </a:t>
            </a:r>
            <a:endParaRPr lang="ru-RU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algn="just" defTabSz="694997" eaLnBrk="0" hangingPunct="0"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5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ТЭК - уникальная по масштабам разработки и внедрения государственная информационная система. Этим в значительной мере объясняются трудности и длительные сроки разработки и внедрения этой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75405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0552" y="44624"/>
            <a:ext cx="5817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Статус доработки ГИС </a:t>
            </a:r>
            <a:r>
              <a:rPr lang="ru-RU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ТЭК 1.0 (созданию ГИС ТЭК 2.0) </a:t>
            </a:r>
            <a:r>
              <a:rPr lang="en-US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- 1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5050" y="840548"/>
            <a:ext cx="9480478" cy="4818711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9521" indent="345911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1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 и ФГБУ «РЭА» с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участием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«ЦДУ ТЭК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начиная с февраля  2018 г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осуществило следующие мероприятия по доработке ГИС ТЭК:</a:t>
            </a: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Издан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Минэнерго России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20.09.2018 г. №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787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 перечня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продуктов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переработки энергетических ресурсов </a:t>
            </a: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Утверждены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постановлениями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Российской Федерации от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02.02.2019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76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от 16.02.2019 № 154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 к субъектам ГИС ТЭК (минимальные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объемы</a:t>
            </a:r>
            <a:r>
              <a:rPr lang="en-US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характеристики объектов) 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 по каждому сегменту ГИС ТЭК перечень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аналитической информации,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соответствующей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требованиям закона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№194-ФЗ </a:t>
            </a: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структуры и регламенты  информационно-аналитических материалов из перечня аналитической информации</a:t>
            </a: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внесен в Правительство РФ проект постановления о взаимодействии ГИС ТЭК и иных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информационных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</a:p>
          <a:p>
            <a:pPr marL="287338" indent="-285750" algn="just" defTabSz="694997" eaLnBrk="0" hangingPunct="0">
              <a:lnSpc>
                <a:spcPts val="1700"/>
              </a:lnSpc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 проект приказа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перечня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 предоставления информации в ГИС ТЭК юридическими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лицами и индивидуальными предпринимателями,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соответствующих требованиям закона 194-ФЗ и достаточных для формирования аналитической информации. 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приказа прошел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процедуру общественного обсуждения на официальном сайте </a:t>
            </a:r>
            <a:r>
              <a:rPr lang="ru-RU" sz="1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regulation.gov.ru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информационно-телекоммуникационной сети «Интернет»</a:t>
            </a:r>
            <a:r>
              <a:rPr lang="en-US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доработаны по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замечаниям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99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0551" y="44624"/>
            <a:ext cx="58326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Статус доработки ГИС ТЭК 1.0 (созданию ГИС ТЭК 2.0) </a:t>
            </a:r>
            <a:r>
              <a:rPr lang="en-US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2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2842" y="939244"/>
            <a:ext cx="9144654" cy="6056998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85750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проекты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приказов Минэнерго России (по сегментам) об утверждении форм предоставления информации юридическими лицами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индивидуальными предпринимателями и указаний по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заполнению. Проекты приказов прошли   стадию общественного обсуждения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официальном сайте regulation.gov.ru в информационно-телекоммуникационной сети «Интернет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и доработаны по замечаниям</a:t>
            </a:r>
            <a:r>
              <a:rPr lang="en-US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 проект постановления Правительства РФ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утверждении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перечня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 предоставления информации в ГИС ТЭК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федеральными и региональными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органами и органами местного самоуправления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исполнительной власти,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соответствующих требованиям закона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№194-ФЗ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достаточных для формирования аналитической информации. 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постановления прошел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процедуру общественного обсуждения на официальном сайте </a:t>
            </a:r>
            <a:r>
              <a:rPr lang="ru-RU" sz="17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regulation.gov.ru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информационно-телекоммуникационной сети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Интернет» и направлен на согласование в заинтересованные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ОИВ</a:t>
            </a:r>
          </a:p>
          <a:p>
            <a:pPr marL="285750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приказов Минэнерго России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утверждении форм предоставления информации федеральными и региональными органами исполнительной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 и органами местного самоуправления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указаний  по их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заполнению</a:t>
            </a:r>
          </a:p>
          <a:p>
            <a:pPr marL="285750" indent="-285750" algn="just" defTabSz="720725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 доработка нормативно-справочной информации (НСИ) </a:t>
            </a:r>
          </a:p>
          <a:p>
            <a:pPr marL="285750" indent="-285750" algn="just" defTabSz="694997" eaLnBrk="0" hangingPunct="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«РЭА» Минэнерго России по итогам конкурсной процедуры заключен контракт от 26.02.2019 № 165.КС.44/2018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ООО «ФОРСАЙТ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на  доработку аналитической подсистемы ПО ГИС ТЭК,  предусматривающую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иностранной  </a:t>
            </a:r>
            <a:r>
              <a:rPr lang="en-US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-системы </a:t>
            </a:r>
            <a:r>
              <a:rPr lang="en-US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российскую программную   платформу  </a:t>
            </a:r>
          </a:p>
        </p:txBody>
      </p:sp>
    </p:spTree>
    <p:extLst>
      <p:ext uri="{BB962C8B-B14F-4D97-AF65-F5344CB8AC3E}">
        <p14:creationId xmlns:p14="http://schemas.microsoft.com/office/powerpoint/2010/main" val="215614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8464" y="46365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Задачи на ближайшее время</a:t>
            </a:r>
            <a:r>
              <a:rPr lang="en-US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по  доработке  ГИС ТЭК 1.0 (созданию ГИС ТЭК 2.0) 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8464" y="1353532"/>
            <a:ext cx="9633520" cy="4548380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352261" indent="-342736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buAutoNum type="arabicPeriod"/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Доработка НПА, соответствующих требованиям закона 194-ФЗ, в основном выполнена, но пока не завершена окончательно.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доделать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525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Провести согласование с ФОИВ перечня форм предоставления информации ФОИВ и РОИВ и форм предоставления информации с указаниями по их заполнению.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принятие постановления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РФ  об утверждении перечня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 предоставления информации.  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Выпустить приказы Минэнерго России об утверждении форм предоставления информации в ГИС ТЭК</a:t>
            </a:r>
          </a:p>
          <a:p>
            <a:pPr marL="9525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Утвердить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актами Минэнерго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структуры и регламенты формирования информационно-аналитических материалов из согласованного перечня </a:t>
            </a:r>
          </a:p>
          <a:p>
            <a:pPr marL="9525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Осуществить доработку программного обеспечения ГИС ТЭК, доработку нормативно-справочной информации, перевод исторической информации в базу данных ГИС ТЭК из ведомственных информационных систем, провести опытную эксплуатацию и осуществить ввод системы  в  эксплуатацию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0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9520" algn="just" defTabSz="694997" eaLnBrk="0" hangingPunct="0">
              <a:lnSpc>
                <a:spcPts val="1900"/>
              </a:lnSpc>
              <a:spcBef>
                <a:spcPct val="20000"/>
              </a:spcBef>
              <a:spcAft>
                <a:spcPts val="0"/>
              </a:spcAft>
              <a:tabLst>
                <a:tab pos="629942" algn="l"/>
              </a:tabLst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Завершить формирование организационной структуры, обеспечивающей эксплуатацию и развитие ГИС ТЭК</a:t>
            </a:r>
          </a:p>
        </p:txBody>
      </p:sp>
    </p:spTree>
    <p:extLst>
      <p:ext uri="{BB962C8B-B14F-4D97-AF65-F5344CB8AC3E}">
        <p14:creationId xmlns:p14="http://schemas.microsoft.com/office/powerpoint/2010/main" val="375769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454" y="2492896"/>
            <a:ext cx="9751083" cy="2142080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342736" indent="-342736" algn="just" defTabSz="694997" eaLnBrk="0" hangingPunct="0">
              <a:spcBef>
                <a:spcPct val="20000"/>
              </a:spcBef>
              <a:spcAft>
                <a:spcPts val="600"/>
              </a:spcAft>
              <a:buAutoNum type="arabicPeriod"/>
            </a:pPr>
            <a:endParaRPr lang="ru-RU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514350" indent="-514350" algn="ctr" defTabSz="694997" eaLnBrk="0" hangingPunct="0">
              <a:spcBef>
                <a:spcPct val="200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ru-RU" sz="2800" b="1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itchFamily="18" charset="0"/>
              </a:rPr>
              <a:t> Развитие ГИС ТЭК с учетом новых задач цифровой трансформации энергетики</a:t>
            </a:r>
          </a:p>
          <a:p>
            <a:pPr algn="just" defTabSz="694997" eaLnBrk="0" hangingPunct="0">
              <a:spcBef>
                <a:spcPct val="20000"/>
              </a:spcBef>
              <a:spcAft>
                <a:spcPts val="600"/>
              </a:spcAft>
            </a:pPr>
            <a:endParaRPr lang="ru-RU" sz="2800" b="1" dirty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45946" y="44624"/>
            <a:ext cx="79033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Ключевые задачи по дальнейшему развитию ГИС ТЭК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7954" y="932151"/>
            <a:ext cx="93087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5325" eaLnBrk="0" hangingPunct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Планируется  приступить к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развитию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ГИС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ТЭК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(переходу от ГИС ТЭК 2.0 к ГИС ТЭК 3.0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2021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следующий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ввода ГИС ТЭК в 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эксплуатацию, ориентированному на следующие </a:t>
            </a:r>
            <a:r>
              <a:rPr 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ключевые направления развития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946" y="1932796"/>
            <a:ext cx="9415566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методологии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энергетической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статистики, увязанное с существующими и возникающими задачами управления ТЭК страны, внедрение облачных технологий и интеграция ГИС ТЭК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Национальную систему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 данными (НСУД)  </a:t>
            </a:r>
            <a:endParaRPr lang="ru-RU" sz="17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 информационной модели ТЭК (создание полноценного цифрового двойника ТЭК)  и оптимизация на этой основе информационных потоков ГИС ТЭК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программного инструментария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краткосрочного и долгосрочного анализа и прогнозирования ТЭК и его отдельных отраслей.  Разработка (на основе сформированного программного инструментария) комплекса моделей для аналитической поддержки разработки энергетической политики страны, оптимизации развития отраслей ТЭК, экономической оценки предложений по развитию топливных и энергетических рынков страны  и др.</a:t>
            </a:r>
          </a:p>
          <a:p>
            <a:pPr marL="342900" indent="-342900" algn="just" defTabSz="695325" eaLnBrk="0" hangingPunct="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платформенных сервисов в интересах субъектов ГИС ТЭК и потребителей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энергоресурсов</a:t>
            </a:r>
          </a:p>
          <a:p>
            <a:pPr marL="342900" indent="-342900" algn="just" defTabSz="695325" eaLnBrk="0" hangingPunct="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системы НТД и переход к управлению требованиями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defTabSz="695325" eaLnBrk="0" hangingPunct="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международной энергетической аналитики, выход на мировой рынок энергетической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аналитики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93742" y="189801"/>
            <a:ext cx="14654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Выводы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2479" y="1113170"/>
            <a:ext cx="9445049" cy="2785333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6350" indent="-6350"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 ограниченного  финансирования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ФГБУ «РЭА»  обеспечили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ГИС ТЭК  и интеграцию разрозненных ведомственных систем в единый центр информации, аналитики и прогнозирования</a:t>
            </a:r>
          </a:p>
          <a:p>
            <a:pPr marL="457200" indent="-457200"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ru-RU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" indent="-6350"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обеспечило доработку НПА 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еревод ведомственной отчетности и аналитики  в ТЭК на  единую нормативную правовую основу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Сформировано целевое видение развития ГИС ТЭК в направлении цифровой трансформации энергетики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472" y="4442336"/>
            <a:ext cx="9517057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Интегральный результат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решена задача интеграции информационных потоков и нового качества информационно-аналитического обеспечения государственного управления развитием ТЭК России и функционирования энергетических рынков</a:t>
            </a:r>
          </a:p>
          <a:p>
            <a:pPr marL="457200" indent="-457200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4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3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454" y="2492896"/>
            <a:ext cx="9751083" cy="2305202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342736" indent="-342736" algn="just" defTabSz="694997" eaLnBrk="0" hangingPunct="0">
              <a:spcBef>
                <a:spcPct val="20000"/>
              </a:spcBef>
              <a:spcAft>
                <a:spcPts val="600"/>
              </a:spcAft>
              <a:buAutoNum type="arabicPeriod"/>
            </a:pPr>
            <a:endParaRPr lang="ru-RU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indent="14288" algn="ctr" defTabSz="694997" eaLnBrk="0" hangingPunct="0">
              <a:spcBef>
                <a:spcPct val="20000"/>
              </a:spcBef>
              <a:spcAft>
                <a:spcPts val="600"/>
              </a:spcAft>
              <a:buAutoNum type="arabicPeriod"/>
            </a:pPr>
            <a:r>
              <a:rPr lang="ru-RU" sz="2800" b="1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itchFamily="18" charset="0"/>
              </a:rPr>
              <a:t>   Формирование предпосылок создания </a:t>
            </a:r>
            <a:endParaRPr lang="en-US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itchFamily="18" charset="0"/>
              </a:rPr>
              <a:t>ГИС ТЭК </a:t>
            </a:r>
          </a:p>
          <a:p>
            <a:pPr algn="just" defTabSz="694997" eaLnBrk="0" hangingPunct="0">
              <a:spcBef>
                <a:spcPct val="20000"/>
              </a:spcBef>
              <a:spcAft>
                <a:spcPts val="600"/>
              </a:spcAft>
            </a:pPr>
            <a:endParaRPr lang="ru-RU" sz="2800" b="1" dirty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1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072680" y="2996952"/>
            <a:ext cx="5343525" cy="523176"/>
          </a:xfrm>
          <a:prstGeom prst="rect">
            <a:avLst/>
          </a:prstGeom>
        </p:spPr>
        <p:txBody>
          <a:bodyPr lIns="91398" tIns="45698" rIns="91398" bIns="45698">
            <a:spAutoFit/>
          </a:bodyPr>
          <a:lstStyle/>
          <a:p>
            <a:pPr algn="ctr" defTabSz="913972"/>
            <a:r>
              <a:rPr lang="ru-RU" sz="28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Приложения</a:t>
            </a:r>
            <a:endParaRPr lang="ru-RU" sz="2800" b="1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480" y="188640"/>
            <a:ext cx="684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Информационная система АПБЭ/РЭА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05980" y="1124744"/>
            <a:ext cx="93610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система сбора, обработки и предоставления аналитической информации «Инфострим», эксплуатируемая ФГБУ «РЭА», предназначена для сбора, обработки и предоставления информации о функционировании субъектов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электроэнергетики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собираемых форм — 50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Периодичность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сбора данных — месяц, квартал,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базе данных хранится информация по 154 формам. Объем хранения 8 Гб. Средняя историческая глубина хранения — с 2006 года, максимальная — с 1992 года. Кроме информации, собираемой в АИС «Инфострим», в базе данных хранится статистическая информация Росстата в объеме 17 форм, с исторической глубиной хранения с 2000 года. В базе данных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АИС «Инфострим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зарегистрировано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55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внешних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пользователей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вкл.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пользователей Минэнерго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Подсистема аналитической отчетности реализована с использованием промышленной аналитической системы ORACLE DISCOVERER и ORACLE BI РUBLISHER</a:t>
            </a:r>
          </a:p>
        </p:txBody>
      </p:sp>
    </p:spTree>
    <p:extLst>
      <p:ext uri="{BB962C8B-B14F-4D97-AF65-F5344CB8AC3E}">
        <p14:creationId xmlns:p14="http://schemas.microsoft.com/office/powerpoint/2010/main" val="3409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480" y="188640"/>
            <a:ext cx="684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Информационная система ЦДУ ТЭК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2480" y="1124744"/>
            <a:ext cx="9505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и базы данных ФГУП «ЦДУ ТЭК»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предназначены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сбора, обработки и предоставления информации о функционировании субъектов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нефтегазовом и угольном сегменте ТЭК: </a:t>
            </a:r>
          </a:p>
          <a:p>
            <a:pPr>
              <a:lnSpc>
                <a:spcPts val="18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Нефтяной 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промышленности:</a:t>
            </a: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Сбор осуществляется с использованием 82 форм, из них:</a:t>
            </a:r>
          </a:p>
          <a:p>
            <a:pPr marL="1200150" lvl="2" indent="-285750">
              <a:lnSpc>
                <a:spcPts val="18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системе УСОИ — 36 форм;</a:t>
            </a:r>
          </a:p>
          <a:p>
            <a:pPr marL="1200150" lvl="2" indent="-285750">
              <a:lnSpc>
                <a:spcPts val="18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на бумаге — 47 форм (контроль и верификация данных отсутствует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ts val="18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базе цен — 3 формы (контроль и верификация данных отсутствует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Историческая глубина (начало сбора данных) — от 1995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2011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  <a:p>
            <a:pPr>
              <a:lnSpc>
                <a:spcPts val="18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Газовой 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промышленности:</a:t>
            </a: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Сбор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осуществляется с использованием 20 форм, из них:</a:t>
            </a:r>
          </a:p>
          <a:p>
            <a:pPr marL="1200150" lvl="2" indent="-285750">
              <a:lnSpc>
                <a:spcPts val="18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системе УСОИ — 10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ts val="18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Excel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на бумаге — 10 форм (контроль и верификация данных отсутствует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Историческая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глубина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— от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1995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 2012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18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Угольной </a:t>
            </a:r>
            <a:r>
              <a:rPr lang="ru-RU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промышленности:</a:t>
            </a: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формы собираются в системе УСОИ — 56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Историческая глубина (начало сбора данных) — от 1995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2012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ts val="1800"/>
              </a:lnSpc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УСОИ*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основная система сбора, обработки и предоставления натуральных показателей добычи, транспортировки и потребления первичных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энергоносителей</a:t>
            </a:r>
          </a:p>
          <a:p>
            <a:pPr marL="285750" lvl="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800"/>
              </a:lnSpc>
            </a:pPr>
            <a:r>
              <a:rPr lang="ru-RU" sz="11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Унифицированная система Сбора и Обработки оперативной Информации </a:t>
            </a:r>
          </a:p>
        </p:txBody>
      </p:sp>
    </p:spTree>
    <p:extLst>
      <p:ext uri="{BB962C8B-B14F-4D97-AF65-F5344CB8AC3E}">
        <p14:creationId xmlns:p14="http://schemas.microsoft.com/office/powerpoint/2010/main" val="2132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480" y="188640"/>
            <a:ext cx="684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Информационная система Росинформуголь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340768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Информационно-аналитическая система угольной промышленности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ИАСуголь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 (ЗАО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«Росинформуголь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») предназначена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сбора, обработки и сведения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гос. статистической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информации по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формам отчетности: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1-ТЭК (уголь) — «Сведения о работе угольной (сланцевой) шахты» (с 1995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2-ТЭК (уголь) — «Сведения о работе угольного разреза» (с 1995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5-ТЭК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(уголь) — «Сведения о работе обогатительной (брикетной) фабрики (сортировки, установки)» (с 1995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1055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— «Сведения о качестве отгруженных углей» (c 2006 года). Форма включает в себя следующие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сведения по отгрузке угля (в т.ч.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экспорт) и расходу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угля на собственные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нужды (с детализацией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продуктомаркам и по направлениям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Хранение принимаемой информации выполняется в базе данных ЗАО «Росинформуголь» общим объемом около 1,5 Гб под управлением СУБД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Sybase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ASE 12.5</a:t>
            </a:r>
          </a:p>
        </p:txBody>
      </p:sp>
    </p:spTree>
    <p:extLst>
      <p:ext uri="{BB962C8B-B14F-4D97-AF65-F5344CB8AC3E}">
        <p14:creationId xmlns:p14="http://schemas.microsoft.com/office/powerpoint/2010/main" val="32398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480" y="188640"/>
            <a:ext cx="684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Информационная система Техинспекции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1124744"/>
            <a:ext cx="92170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Система сбора, обработки и хранения отраслевой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отчетности, эксплуатируемой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ЗАО «Техническая инспекция ЕЭС»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(АС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СиОИ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предназначена для сбора, обработки и предоставления информации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мониторинга функционирования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субъектов электроэнергетики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части: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технического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состояния основного и вспомогательного оборудования, зданий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сооружений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годовых планов ремонтов и результатов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мероприятий инвестиционных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охраны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труда и производственного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травматизма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Сбор отчетности производится с электросетевых и генерирующих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компаний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Историческая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глубина (начало сбора данных) —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2010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формирования отчетности и анализа данных используются следующие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механизмы: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информационный портал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штатные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средства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Oracle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Discoverer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настроенные в соответствии с предметными областями, макетами и показателями форм предоставления данных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7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480" y="188640"/>
            <a:ext cx="684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Информационная система САЦ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2480" y="1052736"/>
            <a:ext cx="9361040" cy="5465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Программно-технический комплекс (ПТК)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ФГБУ «САЦ Минэнерго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России обеспечивает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сбор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специализированной оперативной информации по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следующим предметным областям:</a:t>
            </a:r>
          </a:p>
          <a:p>
            <a:pPr marL="742950" lvl="1" indent="-28575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кризисные ситуации на объектах и элементах инфраструктуры ТЭК России — ЧС, ТН, аварии, техногенные катастрофы, стихийные бедствия, террористические акты, другие нештатные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угрозы безопасности функционирования объектов ТЭК — пожары, паводки, землетрясения, ледяные дожди, ураганы, штормовые предупреждения, взрывы 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другие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отключения объектов экономики и населенных пунктов от источников и сетей электрической энергии, газо- и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теплоснабжения</a:t>
            </a:r>
          </a:p>
          <a:p>
            <a:pPr lvl="0">
              <a:lnSpc>
                <a:spcPts val="1000"/>
              </a:lnSpc>
            </a:pP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Всего собирается информация по 11 формам</a:t>
            </a:r>
          </a:p>
          <a:p>
            <a:pPr>
              <a:lnSpc>
                <a:spcPts val="1000"/>
              </a:lnSpc>
            </a:pP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Объем </a:t>
            </a: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данных о произошедших кризисных ситуациях на объектах и элементах инфраструктуры ТЭК составляет в среднем от 400 до 600 событий в месяц (без учета крупных аварий). При этом учитывается от 5 до 10 показателей, характеризующих пространственные размеры ЧС, воздействие ее неблагоприятных факторов и долю объектов в зоне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ЧС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1900"/>
              </a:lnSpc>
              <a:buFont typeface="Arial" panose="020B0604020202020204" pitchFamily="34" charset="0"/>
              <a:buChar char="•"/>
            </a:pPr>
            <a:r>
              <a:rPr lang="ru-RU" sz="1700" dirty="0">
                <a:latin typeface="Arial" panose="020B0604020202020204" pitchFamily="34" charset="0"/>
                <a:cs typeface="Arial" panose="020B0604020202020204" pitchFamily="34" charset="0"/>
              </a:rPr>
              <a:t>Объем пространственных данных включает информацию об объектах ТЭК с различным статусом (категорированные, критически важные, обычные). При этом учитывается атрибутивная информация по данным объектам, включающая от 10 до 20 </a:t>
            </a:r>
            <a:r>
              <a:rPr lang="ru-RU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показателей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4488" y="60866"/>
            <a:ext cx="68647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Система информационного обеспечения в российском ТЭК - краткая характеристика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6463" y="1250796"/>
            <a:ext cx="9595066" cy="4031829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285750" indent="-285750" algn="just" defTabSz="694997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Информационная поддержка деятельности государственных органов в сфере регулирования функционирования и развития отраслей ТЭК  обеспечивается на основе 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статистической отчетности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Росстата 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отраслевой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отчетности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Минэнерго России</a:t>
            </a:r>
          </a:p>
          <a:p>
            <a:pPr indent="323850" algn="just" defTabSz="694997" eaLnBrk="0" hangingPunct="0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694997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Росстата регламентируется Федеральным законом от 29.11.2007 №282-ФЗ «Об официальном статистическом учете и системе государственной статистики в Российской Федерации» (далее 282-ФЗ) и федеральным  планом статистических работ (ФПСР), утверждаемым Правительством РФ</a:t>
            </a:r>
          </a:p>
          <a:p>
            <a:pPr indent="323850" defTabSz="694997" eaLnBrk="0" hangingPunct="0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694997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Росстат (централизованное статистическое наблюдение) или уполномоченные ФОИВ (нецентрализованное статистическое наблюдение) собирают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 отчетности по электроэнергетике, теплоснабжению, нефтегазовому комплексу, угольной промышленности,  </a:t>
            </a:r>
            <a:r>
              <a:rPr lang="ru-RU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энергоэффективности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ТЭК в целом. Росстат ежегодно формирует отчетные топливно-энергетические балансы и предоставляет энергетическую информацию в международные энергетические организации</a:t>
            </a:r>
          </a:p>
          <a:p>
            <a:pPr indent="323850" algn="just" defTabSz="694997" eaLnBrk="0" hangingPunct="0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t>5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94" y="44625"/>
            <a:ext cx="6846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Сегментированное информационное пространство в ТЭК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471" y="1052736"/>
            <a:ext cx="9595066" cy="7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обеспечение отдельных функций Минэнерго России в сфере государственного регулирования ТЭК исторически осуществляется разрозненными  информационными системами: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892812"/>
              </p:ext>
            </p:extLst>
          </p:nvPr>
        </p:nvGraphicFramePr>
        <p:xfrm>
          <a:off x="194471" y="1844824"/>
          <a:ext cx="9595066" cy="389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011"/>
                <a:gridCol w="6831055"/>
              </a:tblGrid>
              <a:tr h="353616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Электроэнергетика</a:t>
                      </a:r>
                    </a:p>
                  </a:txBody>
                  <a:tcPr marL="99060" marR="9906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АПБЭ/РЭА,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Техинспекция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собирают информацию на основании приказа Минэнерго России №340 и ежегодных писем министерства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>
                    <a:solidFill>
                      <a:srgbClr val="E9EDF4"/>
                    </a:solidFill>
                  </a:tcPr>
                </a:tc>
              </a:tr>
              <a:tr h="3569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Нефтегазовый сектор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ЦДУ ТЭК – собирает информацию по письмам Минэнерго России</a:t>
                      </a:r>
                      <a:endParaRPr lang="ru-RU" sz="15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</a:tr>
              <a:tr h="57710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Угольная промышленность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ЦДУ ТЭК - собирает информацию по письмам Минэнерго России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Росинформуголь - собирает  формы государственной статистики</a:t>
                      </a:r>
                      <a:endParaRPr lang="ru-RU" sz="15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9060" marR="99060"/>
                </a:tc>
              </a:tr>
              <a:tr h="577108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Энергоэффективность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ГИС Энергоэффективность (ПП РФ от 25.01.2011 №20 о правилах предоставления  информации в ГИС «Энергоэффективность»)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собираются 30 форм. В 2018 г. ответственность за эксплуатацию и развитие этой ГИС передана в Минэкономразвития России</a:t>
                      </a:r>
                    </a:p>
                  </a:txBody>
                  <a:tcPr marL="99060" marR="99060"/>
                </a:tc>
              </a:tr>
              <a:tr h="461744"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ТЭК в целом 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САЦ  - обеспечивает оперативную отчетность по аварийности по всему ТЭК, а также выполняет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работу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по геоинформационному отображению объектов ТЭК  (схемы территориального планирования ) </a:t>
                      </a:r>
                    </a:p>
                  </a:txBody>
                  <a:tcPr marL="99060" marR="99060" anchor="ctr"/>
                </a:tc>
              </a:tr>
              <a:tr h="363408">
                <a:tc vMerge="1">
                  <a:txBody>
                    <a:bodyPr/>
                    <a:lstStyle/>
                    <a:p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Сводная информация по</a:t>
                      </a:r>
                      <a:r>
                        <a:rPr lang="ru-RU" sz="15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5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ТЭК формируется в Минэнерго из отраслевых информационных систем. Непротиворечивость данных не обеспечивается. Единая база данных по ТЭК отсутствует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4471" y="5778986"/>
            <a:ext cx="95950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единой или согласованной методологии сбора данных - информация неполна и противоречива </a:t>
            </a:r>
          </a:p>
        </p:txBody>
      </p:sp>
    </p:spTree>
    <p:extLst>
      <p:ext uri="{BB962C8B-B14F-4D97-AF65-F5344CB8AC3E}">
        <p14:creationId xmlns:p14="http://schemas.microsoft.com/office/powerpoint/2010/main" val="198719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-15552" y="-4633"/>
            <a:ext cx="78608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Причины одновременного сбора  ведомственной и государственной статистической отчетности в ТЭК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6463" y="1052736"/>
            <a:ext cx="9673075" cy="289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со статьей 4 №282-ФЗ "Об официальном статистическом учете и системе государственной статистики в Российской Федерации» Росстат обязан обеспечивать конфиденциальность первичных статистических данных, используемых в целях формирования официальной статистической информации</a:t>
            </a:r>
          </a:p>
          <a:p>
            <a:pPr marL="285750" indent="-285750"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Сводная статистическая информация без понимания состава респондентов отчетности и данных о конкретных  энергетических компаниях и объектах, недостаточна для задач Минэнерго России по регулированию процессов функционирования и развития отраслей ТЭК</a:t>
            </a:r>
          </a:p>
          <a:p>
            <a:pPr marL="285750" indent="-285750"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форм государственной статистики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отстают от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потребностей Минэнерго России в получении новых данных, обусловленных изменениями рынков и нормативной базы  в отраслях ТЭК 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4472" y="4210589"/>
            <a:ext cx="9517057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Возникающие проблемы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57200" indent="-457200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Значения одних и тех же важнейших энергетических показателей по данным ведомственной отчетности и по данным Росстата  часто расходятся    </a:t>
            </a:r>
          </a:p>
          <a:p>
            <a:pPr marL="457200" indent="-457200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Сверка состава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 отчетности 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ведомственным системам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статистической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отчетности Росстата по аналогичным формам до сих пор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осуществлялась. 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913972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Создается необоснованно высокая нагрузка на энергокомпании из-за дублирования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35980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456" y="44625"/>
            <a:ext cx="76268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575" indent="-266575" algn="ctr" defTabSz="694997" eaLnBrk="0" hangingPunct="0">
              <a:spcBef>
                <a:spcPct val="200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Пример организации сбора экономической и энергетической статистики в США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4471" y="1052736"/>
            <a:ext cx="95950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694997" eaLnBrk="0" hangingPunct="0">
              <a:lnSpc>
                <a:spcPts val="1800"/>
              </a:lnSpc>
              <a:spcBef>
                <a:spcPct val="200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США сбор общеэкономической и энергетической статистики разделен между двумя специализированными организациями: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86734"/>
              </p:ext>
            </p:extLst>
          </p:nvPr>
        </p:nvGraphicFramePr>
        <p:xfrm>
          <a:off x="155467" y="1717372"/>
          <a:ext cx="9634070" cy="3295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4070"/>
              </a:tblGrid>
              <a:tr h="126126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u="sng" dirty="0" smtClean="0">
                          <a:solidFill>
                            <a:schemeClr val="tx1"/>
                          </a:solidFill>
                        </a:rPr>
                        <a:t>Управление экономики и статистики США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(ESA-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Economics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Statistics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Administration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): </a:t>
                      </a:r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создано в 1961 г. для координации экономической политики страны</a:t>
                      </a:r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автономное структурное подразделение Министерства торговли США, занимающееся сбором и анализом информации об экономических и социальных изменениях в США</a:t>
                      </a:r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в его состав входят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Бюро переписи населения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и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Бюро экономического анализа</a:t>
                      </a:r>
                    </a:p>
                  </a:txBody>
                  <a:tcPr marL="99060" marR="99060"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ru-RU" b="1" u="sng" dirty="0" smtClean="0"/>
                        <a:t>Агентство энергетической информации США </a:t>
                      </a:r>
                      <a:r>
                        <a:rPr lang="ru-RU" b="1" dirty="0" smtClean="0"/>
                        <a:t>(EIA - </a:t>
                      </a:r>
                      <a:r>
                        <a:rPr lang="ru-RU" b="1" dirty="0" err="1" smtClean="0"/>
                        <a:t>Energy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Information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/>
                        <a:t>Administration</a:t>
                      </a:r>
                      <a:r>
                        <a:rPr lang="ru-RU" b="1" dirty="0" smtClean="0"/>
                        <a:t>)</a:t>
                      </a:r>
                      <a:r>
                        <a:rPr lang="ru-RU" dirty="0" smtClean="0"/>
                        <a:t>:</a:t>
                      </a:r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создано в 1977 г. на основе специального закона (</a:t>
                      </a:r>
                      <a:r>
                        <a:rPr lang="ru-RU" sz="1600" dirty="0" err="1" smtClean="0"/>
                        <a:t>The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Department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of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Energy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Organization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Act</a:t>
                      </a:r>
                      <a:r>
                        <a:rPr lang="ru-RU" sz="1600" dirty="0" smtClean="0"/>
                        <a:t>) с целью унификации данных и программ сбора, агрегирования, анализа и распространения статистических данных и прогнозной информации о функционировании отраслей ТЭК </a:t>
                      </a:r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автономное структурное подразделение </a:t>
                      </a:r>
                      <a:r>
                        <a:rPr lang="ru-RU" sz="1600" dirty="0" smtClean="0"/>
                        <a:t>Министерства </a:t>
                      </a:r>
                      <a:r>
                        <a:rPr lang="ru-RU" sz="1600" dirty="0" smtClean="0"/>
                        <a:t>энергетики США,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функционирует параллельно и во взаимодействии с </a:t>
                      </a:r>
                      <a:r>
                        <a:rPr lang="en-US" sz="1600" dirty="0" smtClean="0"/>
                        <a:t>ESA </a:t>
                      </a:r>
                      <a:endParaRPr lang="ru-RU" sz="1600" dirty="0" smtClean="0"/>
                    </a:p>
                    <a:p>
                      <a:pPr marL="285750" indent="-285750">
                        <a:lnSpc>
                          <a:spcPts val="17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заместило собой многочисленные организации со своими системами сбора энергетической информации, созданные в США после нефтяного кризиса 1973 г., данные которых часто противоречили друг другу или были недостаточными для нужд государственного управления</a:t>
                      </a:r>
                    </a:p>
                  </a:txBody>
                  <a:tcPr marL="99060" marR="9906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642" y="5085185"/>
            <a:ext cx="95925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95325" eaLnBrk="0" hangingPunct="0">
              <a:spcBef>
                <a:spcPct val="20000"/>
              </a:spcBef>
            </a:pPr>
            <a:r>
              <a:rPr lang="en-US" sz="1700" b="1" dirty="0">
                <a:solidFill>
                  <a:srgbClr val="00000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EIA </a:t>
            </a:r>
            <a:r>
              <a:rPr lang="ru-RU" sz="1700" b="1" dirty="0">
                <a:solidFill>
                  <a:srgbClr val="00000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является </a:t>
            </a:r>
            <a:r>
              <a:rPr lang="ru-RU" sz="17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000000"/>
                </a:solidFill>
                <a:latin typeface="Arial" panose="020B0604020202020204" pitchFamily="34" charset="0"/>
                <a:ea typeface="Times New Roman" charset="0"/>
                <a:cs typeface="Arial" panose="020B0604020202020204" pitchFamily="34" charset="0"/>
              </a:rPr>
              <a:t>прототипом информационно-аналитического агентства федерального уровня в области ТЭК для России (с точки зрения организационной модели, построения системы сбора и технологии работы с информацией, состава проводимых информационно-аналитических работ) </a:t>
            </a:r>
          </a:p>
        </p:txBody>
      </p:sp>
    </p:spTree>
    <p:extLst>
      <p:ext uri="{BB962C8B-B14F-4D97-AF65-F5344CB8AC3E}">
        <p14:creationId xmlns:p14="http://schemas.microsoft.com/office/powerpoint/2010/main" val="32916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13388" y="188640"/>
            <a:ext cx="63967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Создание 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ГИС </a:t>
            </a:r>
            <a:r>
              <a:rPr lang="ru-RU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ТЭК </a:t>
            </a: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позволит </a:t>
            </a:r>
            <a:r>
              <a:rPr lang="ru-RU" sz="20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обеспечить: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4471" y="1124744"/>
            <a:ext cx="9361040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3972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>
              <a:lnSpc>
                <a:spcPts val="2000"/>
              </a:lnSpc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отдельных ведомственных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информационных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 в соответствующих сегментах ТЭК к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единой интегрированной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системе отраслевой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статистики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единой программной базе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3972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Гармонизацию ведомственной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отчетности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ТЭК и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статистической отчетности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Росстата,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минимизировав дублирование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противоречивость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497" y="3861049"/>
            <a:ext cx="9127014" cy="19338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 defTabSz="913972" fontAlgn="auto">
              <a:spcBef>
                <a:spcPts val="0"/>
              </a:spcBef>
              <a:spcAft>
                <a:spcPts val="0"/>
              </a:spcAft>
            </a:pPr>
            <a:r>
              <a:rPr lang="ru-RU" b="1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Ожидаемый интегральный </a:t>
            </a:r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3972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defTabSz="91397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Улучшение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информационно-аналитического обеспечения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 регулирования функционирования и развития ТЭК и его отдельных отраслей</a:t>
            </a:r>
          </a:p>
          <a:p>
            <a:pPr marL="457200" indent="-457200" defTabSz="913972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Устранение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информационных барьеров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участников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энергетических рынков и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функционирования этих 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рынков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21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8430-5582-4ABE-A7BD-54250153E9C3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454" y="2492897"/>
            <a:ext cx="9751083" cy="1711193"/>
          </a:xfrm>
          <a:prstGeom prst="rect">
            <a:avLst/>
          </a:prstGeom>
        </p:spPr>
        <p:txBody>
          <a:bodyPr wrap="square" lIns="91398" tIns="45698" rIns="91398" bIns="45698">
            <a:spAutoFit/>
          </a:bodyPr>
          <a:lstStyle/>
          <a:p>
            <a:pPr marL="342736" indent="-342736" algn="just" defTabSz="694997" eaLnBrk="0" hangingPunct="0">
              <a:spcBef>
                <a:spcPct val="20000"/>
              </a:spcBef>
              <a:spcAft>
                <a:spcPts val="600"/>
              </a:spcAft>
              <a:buAutoNum type="arabicPeriod"/>
            </a:pPr>
            <a:endParaRPr lang="ru-RU" sz="2800" b="1" dirty="0" smtClean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  <a:p>
            <a:pPr marL="514350" indent="-514350" algn="ctr" defTabSz="694997" eaLnBrk="0" hangingPunct="0">
              <a:spcBef>
                <a:spcPct val="200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ru-RU" sz="2800" b="1" dirty="0" smtClean="0">
                <a:solidFill>
                  <a:srgbClr val="000000"/>
                </a:solidFill>
                <a:latin typeface="Arial Black" panose="020B0A04020102020204" pitchFamily="34" charset="0"/>
                <a:cs typeface="Times New Roman" pitchFamily="18" charset="0"/>
              </a:rPr>
              <a:t>   Разработка ГИС ТЭК</a:t>
            </a:r>
          </a:p>
          <a:p>
            <a:pPr algn="just" defTabSz="694997" eaLnBrk="0" hangingPunct="0">
              <a:spcBef>
                <a:spcPct val="20000"/>
              </a:spcBef>
              <a:spcAft>
                <a:spcPts val="600"/>
              </a:spcAft>
            </a:pPr>
            <a:endParaRPr lang="ru-RU" sz="2800" b="1" dirty="0">
              <a:solidFill>
                <a:srgbClr val="000000"/>
              </a:solidFill>
              <a:latin typeface="Arial Black" panose="020B0A040201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3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ЦК  ЦЭ вер 2-1 - АК 06.08.18  1 0 СА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ЦК  ЦЭ вер 2-1 - АК 06.08.18  1 0 САС</Template>
  <TotalTime>908</TotalTime>
  <Words>4462</Words>
  <Application>Microsoft Office PowerPoint</Application>
  <PresentationFormat>Лист A4 (210x297 мм)</PresentationFormat>
  <Paragraphs>357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Презентация ЦК  ЦЭ вер 2-1 - АК 06.08.18  1 0 САС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</dc:creator>
  <cp:lastModifiedBy>Мартынычев</cp:lastModifiedBy>
  <cp:revision>128</cp:revision>
  <cp:lastPrinted>2019-03-06T08:32:23Z</cp:lastPrinted>
  <dcterms:created xsi:type="dcterms:W3CDTF">2019-03-01T11:27:55Z</dcterms:created>
  <dcterms:modified xsi:type="dcterms:W3CDTF">2019-03-06T08:32:26Z</dcterms:modified>
</cp:coreProperties>
</file>